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5" r:id="rId3"/>
    <p:sldId id="269" r:id="rId4"/>
    <p:sldId id="270" r:id="rId5"/>
    <p:sldId id="265" r:id="rId6"/>
    <p:sldId id="267" r:id="rId7"/>
    <p:sldId id="268" r:id="rId8"/>
    <p:sldId id="271" r:id="rId9"/>
    <p:sldId id="266" r:id="rId10"/>
    <p:sldId id="272" r:id="rId11"/>
    <p:sldId id="273" r:id="rId12"/>
    <p:sldId id="260" r:id="rId13"/>
    <p:sldId id="261" r:id="rId14"/>
    <p:sldId id="262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49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79" autoAdjust="0"/>
  </p:normalViewPr>
  <p:slideViewPr>
    <p:cSldViewPr snapToGrid="0" snapToObjects="1" showGuides="1">
      <p:cViewPr varScale="1">
        <p:scale>
          <a:sx n="46" d="100"/>
          <a:sy n="46" d="100"/>
        </p:scale>
        <p:origin x="1248" y="40"/>
      </p:cViewPr>
      <p:guideLst>
        <p:guide orient="horz" pos="1200"/>
        <p:guide pos="49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4B32ED-311A-4121-9B75-CC9A0F6BD097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D01136-11E2-4FE0-8A54-B7AD9558E54A}">
      <dgm:prSet phldrT="[Text]"/>
      <dgm:spPr/>
      <dgm:t>
        <a:bodyPr/>
        <a:lstStyle/>
        <a:p>
          <a:r>
            <a:rPr lang="en-US" dirty="0" smtClean="0"/>
            <a:t>Controller receives changes</a:t>
          </a:r>
          <a:endParaRPr lang="en-US" dirty="0"/>
        </a:p>
      </dgm:t>
    </dgm:pt>
    <dgm:pt modelId="{5183E99D-4BBF-44EC-AC08-41405304A98A}" type="parTrans" cxnId="{F0D92E28-FBBA-4A4C-8F4D-16F54886FB53}">
      <dgm:prSet/>
      <dgm:spPr/>
      <dgm:t>
        <a:bodyPr/>
        <a:lstStyle/>
        <a:p>
          <a:endParaRPr lang="en-US"/>
        </a:p>
      </dgm:t>
    </dgm:pt>
    <dgm:pt modelId="{77D3D24E-CFBE-4406-8061-0DF57B0AD2EB}" type="sibTrans" cxnId="{F0D92E28-FBBA-4A4C-8F4D-16F54886FB53}">
      <dgm:prSet/>
      <dgm:spPr/>
      <dgm:t>
        <a:bodyPr/>
        <a:lstStyle/>
        <a:p>
          <a:endParaRPr lang="en-US"/>
        </a:p>
      </dgm:t>
    </dgm:pt>
    <dgm:pt modelId="{18072AEB-EB94-4BD8-8F1B-63BB26386E63}">
      <dgm:prSet phldrT="[Text]"/>
      <dgm:spPr/>
      <dgm:t>
        <a:bodyPr/>
        <a:lstStyle/>
        <a:p>
          <a:r>
            <a:rPr lang="en-US" dirty="0" smtClean="0"/>
            <a:t>Controller receives external stimuli</a:t>
          </a:r>
          <a:endParaRPr lang="en-US" dirty="0"/>
        </a:p>
      </dgm:t>
    </dgm:pt>
    <dgm:pt modelId="{1E090282-A34A-4ABD-B816-59DE1187AF49}" type="parTrans" cxnId="{179BAF30-9B56-4ACF-8642-D742F0CB0852}">
      <dgm:prSet/>
      <dgm:spPr/>
      <dgm:t>
        <a:bodyPr/>
        <a:lstStyle/>
        <a:p>
          <a:endParaRPr lang="en-US"/>
        </a:p>
      </dgm:t>
    </dgm:pt>
    <dgm:pt modelId="{A7683F82-9A0D-4C22-881A-61BD01D84276}" type="sibTrans" cxnId="{179BAF30-9B56-4ACF-8642-D742F0CB0852}">
      <dgm:prSet/>
      <dgm:spPr/>
      <dgm:t>
        <a:bodyPr/>
        <a:lstStyle/>
        <a:p>
          <a:endParaRPr lang="en-US"/>
        </a:p>
      </dgm:t>
    </dgm:pt>
    <dgm:pt modelId="{FFAF63D6-159D-4868-81D5-340756AF4550}">
      <dgm:prSet phldrT="[Text]"/>
      <dgm:spPr/>
      <dgm:t>
        <a:bodyPr/>
        <a:lstStyle/>
        <a:p>
          <a:r>
            <a:rPr lang="en-US" dirty="0" smtClean="0"/>
            <a:t>Controller sends commands to model</a:t>
          </a:r>
          <a:endParaRPr lang="en-US" dirty="0"/>
        </a:p>
      </dgm:t>
    </dgm:pt>
    <dgm:pt modelId="{CDD3F7DC-585C-45C0-B3C7-9DA039DB2E13}" type="parTrans" cxnId="{4339B3DD-9706-4CD9-9598-7C03CDDF25D9}">
      <dgm:prSet/>
      <dgm:spPr/>
      <dgm:t>
        <a:bodyPr/>
        <a:lstStyle/>
        <a:p>
          <a:endParaRPr lang="en-US"/>
        </a:p>
      </dgm:t>
    </dgm:pt>
    <dgm:pt modelId="{7F0DFF92-BFC3-46C8-8F57-9EDB86D02459}" type="sibTrans" cxnId="{4339B3DD-9706-4CD9-9598-7C03CDDF25D9}">
      <dgm:prSet/>
      <dgm:spPr/>
      <dgm:t>
        <a:bodyPr/>
        <a:lstStyle/>
        <a:p>
          <a:endParaRPr lang="en-US"/>
        </a:p>
      </dgm:t>
    </dgm:pt>
    <dgm:pt modelId="{9E0089D6-F842-419B-BE0C-6479DA5AD35C}">
      <dgm:prSet phldrT="[Text]"/>
      <dgm:spPr/>
      <dgm:t>
        <a:bodyPr/>
        <a:lstStyle/>
        <a:p>
          <a:r>
            <a:rPr lang="en-US" dirty="0" smtClean="0"/>
            <a:t>Model responds to commands</a:t>
          </a:r>
          <a:endParaRPr lang="en-US" dirty="0"/>
        </a:p>
      </dgm:t>
    </dgm:pt>
    <dgm:pt modelId="{0FC60646-7A70-4006-BDB0-B6BB8A74AE23}" type="parTrans" cxnId="{17DD6A4A-3E8D-448D-A814-97633E7F2D32}">
      <dgm:prSet/>
      <dgm:spPr/>
      <dgm:t>
        <a:bodyPr/>
        <a:lstStyle/>
        <a:p>
          <a:endParaRPr lang="en-US"/>
        </a:p>
      </dgm:t>
    </dgm:pt>
    <dgm:pt modelId="{D80C3522-4BFD-4CF1-BC33-A62335697CC2}" type="sibTrans" cxnId="{17DD6A4A-3E8D-448D-A814-97633E7F2D32}">
      <dgm:prSet/>
      <dgm:spPr/>
      <dgm:t>
        <a:bodyPr/>
        <a:lstStyle/>
        <a:p>
          <a:endParaRPr lang="en-US"/>
        </a:p>
      </dgm:t>
    </dgm:pt>
    <dgm:pt modelId="{8A0F4208-68D4-441B-9597-E84E3880F60F}">
      <dgm:prSet phldrT="[Text]"/>
      <dgm:spPr/>
      <dgm:t>
        <a:bodyPr/>
        <a:lstStyle/>
        <a:p>
          <a:r>
            <a:rPr lang="en-US" dirty="0" smtClean="0"/>
            <a:t>Model publishes changes</a:t>
          </a:r>
          <a:endParaRPr lang="en-US" dirty="0"/>
        </a:p>
      </dgm:t>
    </dgm:pt>
    <dgm:pt modelId="{F3C4AF33-CC7E-40DC-BC22-282C8739465F}" type="parTrans" cxnId="{D9DE36F1-18D2-4DCB-8526-5A15612716FA}">
      <dgm:prSet/>
      <dgm:spPr/>
      <dgm:t>
        <a:bodyPr/>
        <a:lstStyle/>
        <a:p>
          <a:endParaRPr lang="en-US"/>
        </a:p>
      </dgm:t>
    </dgm:pt>
    <dgm:pt modelId="{0A17837D-DA55-4D8A-85E6-1C2777D5E1DE}" type="sibTrans" cxnId="{D9DE36F1-18D2-4DCB-8526-5A15612716FA}">
      <dgm:prSet/>
      <dgm:spPr/>
      <dgm:t>
        <a:bodyPr/>
        <a:lstStyle/>
        <a:p>
          <a:endParaRPr lang="en-US"/>
        </a:p>
      </dgm:t>
    </dgm:pt>
    <dgm:pt modelId="{9507574E-CFA1-4B12-8450-1C08F5C40550}" type="pres">
      <dgm:prSet presAssocID="{8D4B32ED-311A-4121-9B75-CC9A0F6BD09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892D75-A510-4B71-99C0-7BBDB817683D}" type="pres">
      <dgm:prSet presAssocID="{BBD01136-11E2-4FE0-8A54-B7AD9558E54A}" presName="dummy" presStyleCnt="0"/>
      <dgm:spPr/>
    </dgm:pt>
    <dgm:pt modelId="{54C815F3-CF39-45BD-B16E-ED7D585749C9}" type="pres">
      <dgm:prSet presAssocID="{BBD01136-11E2-4FE0-8A54-B7AD9558E54A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656B2-D334-438F-A5BF-AEAACAD5394F}" type="pres">
      <dgm:prSet presAssocID="{77D3D24E-CFBE-4406-8061-0DF57B0AD2EB}" presName="sibTrans" presStyleLbl="node1" presStyleIdx="0" presStyleCnt="5"/>
      <dgm:spPr/>
      <dgm:t>
        <a:bodyPr/>
        <a:lstStyle/>
        <a:p>
          <a:endParaRPr lang="en-US"/>
        </a:p>
      </dgm:t>
    </dgm:pt>
    <dgm:pt modelId="{C58F9600-533B-409A-ABE2-5A2984758A6C}" type="pres">
      <dgm:prSet presAssocID="{18072AEB-EB94-4BD8-8F1B-63BB26386E63}" presName="dummy" presStyleCnt="0"/>
      <dgm:spPr/>
    </dgm:pt>
    <dgm:pt modelId="{53117D07-1DE3-46F2-A806-CDBDAFADF922}" type="pres">
      <dgm:prSet presAssocID="{18072AEB-EB94-4BD8-8F1B-63BB26386E63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C1DBA-2A00-46E8-92A5-A585CB21E0E8}" type="pres">
      <dgm:prSet presAssocID="{A7683F82-9A0D-4C22-881A-61BD01D84276}" presName="sibTrans" presStyleLbl="node1" presStyleIdx="1" presStyleCnt="5"/>
      <dgm:spPr/>
      <dgm:t>
        <a:bodyPr/>
        <a:lstStyle/>
        <a:p>
          <a:endParaRPr lang="en-US"/>
        </a:p>
      </dgm:t>
    </dgm:pt>
    <dgm:pt modelId="{8D14A473-75C9-4E8D-9471-EB6A16F06A70}" type="pres">
      <dgm:prSet presAssocID="{FFAF63D6-159D-4868-81D5-340756AF4550}" presName="dummy" presStyleCnt="0"/>
      <dgm:spPr/>
    </dgm:pt>
    <dgm:pt modelId="{E8310433-76CC-41FF-9929-D6BA54A9AF2A}" type="pres">
      <dgm:prSet presAssocID="{FFAF63D6-159D-4868-81D5-340756AF4550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A697A-B41C-406F-BDBA-913C9339E49F}" type="pres">
      <dgm:prSet presAssocID="{7F0DFF92-BFC3-46C8-8F57-9EDB86D02459}" presName="sibTrans" presStyleLbl="node1" presStyleIdx="2" presStyleCnt="5"/>
      <dgm:spPr/>
      <dgm:t>
        <a:bodyPr/>
        <a:lstStyle/>
        <a:p>
          <a:endParaRPr lang="en-US"/>
        </a:p>
      </dgm:t>
    </dgm:pt>
    <dgm:pt modelId="{FF2C9175-36A0-43B9-AA2F-AEE97C1B754D}" type="pres">
      <dgm:prSet presAssocID="{9E0089D6-F842-419B-BE0C-6479DA5AD35C}" presName="dummy" presStyleCnt="0"/>
      <dgm:spPr/>
    </dgm:pt>
    <dgm:pt modelId="{3DC8078E-317F-44C2-BEA6-CFFCFE295DCE}" type="pres">
      <dgm:prSet presAssocID="{9E0089D6-F842-419B-BE0C-6479DA5AD35C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F8B002-49C5-4A7B-86A1-15DAEC148F2E}" type="pres">
      <dgm:prSet presAssocID="{D80C3522-4BFD-4CF1-BC33-A62335697CC2}" presName="sibTrans" presStyleLbl="node1" presStyleIdx="3" presStyleCnt="5"/>
      <dgm:spPr/>
      <dgm:t>
        <a:bodyPr/>
        <a:lstStyle/>
        <a:p>
          <a:endParaRPr lang="en-US"/>
        </a:p>
      </dgm:t>
    </dgm:pt>
    <dgm:pt modelId="{836EE487-806C-4E5D-8ECD-200E19E2A285}" type="pres">
      <dgm:prSet presAssocID="{8A0F4208-68D4-441B-9597-E84E3880F60F}" presName="dummy" presStyleCnt="0"/>
      <dgm:spPr/>
    </dgm:pt>
    <dgm:pt modelId="{78AC2989-1AE7-462E-A403-3EE66EF133FD}" type="pres">
      <dgm:prSet presAssocID="{8A0F4208-68D4-441B-9597-E84E3880F60F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736A74-DCD9-420F-A781-637D597BD9E9}" type="pres">
      <dgm:prSet presAssocID="{0A17837D-DA55-4D8A-85E6-1C2777D5E1DE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17DD6A4A-3E8D-448D-A814-97633E7F2D32}" srcId="{8D4B32ED-311A-4121-9B75-CC9A0F6BD097}" destId="{9E0089D6-F842-419B-BE0C-6479DA5AD35C}" srcOrd="3" destOrd="0" parTransId="{0FC60646-7A70-4006-BDB0-B6BB8A74AE23}" sibTransId="{D80C3522-4BFD-4CF1-BC33-A62335697CC2}"/>
    <dgm:cxn modelId="{BE1B9F39-ED89-41BE-8FCF-769ABFC49675}" type="presOf" srcId="{9E0089D6-F842-419B-BE0C-6479DA5AD35C}" destId="{3DC8078E-317F-44C2-BEA6-CFFCFE295DCE}" srcOrd="0" destOrd="0" presId="urn:microsoft.com/office/officeart/2005/8/layout/cycle1"/>
    <dgm:cxn modelId="{179BAF30-9B56-4ACF-8642-D742F0CB0852}" srcId="{8D4B32ED-311A-4121-9B75-CC9A0F6BD097}" destId="{18072AEB-EB94-4BD8-8F1B-63BB26386E63}" srcOrd="1" destOrd="0" parTransId="{1E090282-A34A-4ABD-B816-59DE1187AF49}" sibTransId="{A7683F82-9A0D-4C22-881A-61BD01D84276}"/>
    <dgm:cxn modelId="{5F7C627A-B4F0-4451-8087-99A37003FAF2}" type="presOf" srcId="{7F0DFF92-BFC3-46C8-8F57-9EDB86D02459}" destId="{5CDA697A-B41C-406F-BDBA-913C9339E49F}" srcOrd="0" destOrd="0" presId="urn:microsoft.com/office/officeart/2005/8/layout/cycle1"/>
    <dgm:cxn modelId="{2F511EFA-0FE3-43CB-BC37-1D6B1F45804F}" type="presOf" srcId="{77D3D24E-CFBE-4406-8061-0DF57B0AD2EB}" destId="{7D8656B2-D334-438F-A5BF-AEAACAD5394F}" srcOrd="0" destOrd="0" presId="urn:microsoft.com/office/officeart/2005/8/layout/cycle1"/>
    <dgm:cxn modelId="{F0D92E28-FBBA-4A4C-8F4D-16F54886FB53}" srcId="{8D4B32ED-311A-4121-9B75-CC9A0F6BD097}" destId="{BBD01136-11E2-4FE0-8A54-B7AD9558E54A}" srcOrd="0" destOrd="0" parTransId="{5183E99D-4BBF-44EC-AC08-41405304A98A}" sibTransId="{77D3D24E-CFBE-4406-8061-0DF57B0AD2EB}"/>
    <dgm:cxn modelId="{D9DE36F1-18D2-4DCB-8526-5A15612716FA}" srcId="{8D4B32ED-311A-4121-9B75-CC9A0F6BD097}" destId="{8A0F4208-68D4-441B-9597-E84E3880F60F}" srcOrd="4" destOrd="0" parTransId="{F3C4AF33-CC7E-40DC-BC22-282C8739465F}" sibTransId="{0A17837D-DA55-4D8A-85E6-1C2777D5E1DE}"/>
    <dgm:cxn modelId="{9A08A453-1FAF-4AA0-8380-36A91C2872B8}" type="presOf" srcId="{BBD01136-11E2-4FE0-8A54-B7AD9558E54A}" destId="{54C815F3-CF39-45BD-B16E-ED7D585749C9}" srcOrd="0" destOrd="0" presId="urn:microsoft.com/office/officeart/2005/8/layout/cycle1"/>
    <dgm:cxn modelId="{72C55A16-EDC7-41EA-8BE7-C10F55FD71DB}" type="presOf" srcId="{0A17837D-DA55-4D8A-85E6-1C2777D5E1DE}" destId="{F2736A74-DCD9-420F-A781-637D597BD9E9}" srcOrd="0" destOrd="0" presId="urn:microsoft.com/office/officeart/2005/8/layout/cycle1"/>
    <dgm:cxn modelId="{54EC2804-71A1-452F-96A0-3331B1A28278}" type="presOf" srcId="{FFAF63D6-159D-4868-81D5-340756AF4550}" destId="{E8310433-76CC-41FF-9929-D6BA54A9AF2A}" srcOrd="0" destOrd="0" presId="urn:microsoft.com/office/officeart/2005/8/layout/cycle1"/>
    <dgm:cxn modelId="{4339B3DD-9706-4CD9-9598-7C03CDDF25D9}" srcId="{8D4B32ED-311A-4121-9B75-CC9A0F6BD097}" destId="{FFAF63D6-159D-4868-81D5-340756AF4550}" srcOrd="2" destOrd="0" parTransId="{CDD3F7DC-585C-45C0-B3C7-9DA039DB2E13}" sibTransId="{7F0DFF92-BFC3-46C8-8F57-9EDB86D02459}"/>
    <dgm:cxn modelId="{1947B281-73A8-4A4D-887F-C5C73A97B8BD}" type="presOf" srcId="{8A0F4208-68D4-441B-9597-E84E3880F60F}" destId="{78AC2989-1AE7-462E-A403-3EE66EF133FD}" srcOrd="0" destOrd="0" presId="urn:microsoft.com/office/officeart/2005/8/layout/cycle1"/>
    <dgm:cxn modelId="{7BDC5BC2-270B-431F-BDEC-94ABA86734EC}" type="presOf" srcId="{18072AEB-EB94-4BD8-8F1B-63BB26386E63}" destId="{53117D07-1DE3-46F2-A806-CDBDAFADF922}" srcOrd="0" destOrd="0" presId="urn:microsoft.com/office/officeart/2005/8/layout/cycle1"/>
    <dgm:cxn modelId="{E90673AD-099A-4458-94CB-85A1B601C311}" type="presOf" srcId="{D80C3522-4BFD-4CF1-BC33-A62335697CC2}" destId="{BFF8B002-49C5-4A7B-86A1-15DAEC148F2E}" srcOrd="0" destOrd="0" presId="urn:microsoft.com/office/officeart/2005/8/layout/cycle1"/>
    <dgm:cxn modelId="{E8EB0BCD-1E1A-4366-9360-B070924F3D8F}" type="presOf" srcId="{8D4B32ED-311A-4121-9B75-CC9A0F6BD097}" destId="{9507574E-CFA1-4B12-8450-1C08F5C40550}" srcOrd="0" destOrd="0" presId="urn:microsoft.com/office/officeart/2005/8/layout/cycle1"/>
    <dgm:cxn modelId="{EBF0E1FB-2DDC-4FD7-B422-2DBCFCE4AA80}" type="presOf" srcId="{A7683F82-9A0D-4C22-881A-61BD01D84276}" destId="{BA4C1DBA-2A00-46E8-92A5-A585CB21E0E8}" srcOrd="0" destOrd="0" presId="urn:microsoft.com/office/officeart/2005/8/layout/cycle1"/>
    <dgm:cxn modelId="{AA0F4B54-0FC1-46FE-B651-4B964F1D63DC}" type="presParOf" srcId="{9507574E-CFA1-4B12-8450-1C08F5C40550}" destId="{F4892D75-A510-4B71-99C0-7BBDB817683D}" srcOrd="0" destOrd="0" presId="urn:microsoft.com/office/officeart/2005/8/layout/cycle1"/>
    <dgm:cxn modelId="{D3ECFF51-E7A3-41CC-9FE5-3D09C6CE62EB}" type="presParOf" srcId="{9507574E-CFA1-4B12-8450-1C08F5C40550}" destId="{54C815F3-CF39-45BD-B16E-ED7D585749C9}" srcOrd="1" destOrd="0" presId="urn:microsoft.com/office/officeart/2005/8/layout/cycle1"/>
    <dgm:cxn modelId="{76F5821F-B089-4918-B3CC-B97C1B10D283}" type="presParOf" srcId="{9507574E-CFA1-4B12-8450-1C08F5C40550}" destId="{7D8656B2-D334-438F-A5BF-AEAACAD5394F}" srcOrd="2" destOrd="0" presId="urn:microsoft.com/office/officeart/2005/8/layout/cycle1"/>
    <dgm:cxn modelId="{33EF52C1-5BD1-43E5-AD46-D50C0DE2A3B6}" type="presParOf" srcId="{9507574E-CFA1-4B12-8450-1C08F5C40550}" destId="{C58F9600-533B-409A-ABE2-5A2984758A6C}" srcOrd="3" destOrd="0" presId="urn:microsoft.com/office/officeart/2005/8/layout/cycle1"/>
    <dgm:cxn modelId="{E854D396-6B3F-4539-946F-6D9F72E58BEE}" type="presParOf" srcId="{9507574E-CFA1-4B12-8450-1C08F5C40550}" destId="{53117D07-1DE3-46F2-A806-CDBDAFADF922}" srcOrd="4" destOrd="0" presId="urn:microsoft.com/office/officeart/2005/8/layout/cycle1"/>
    <dgm:cxn modelId="{6A4E7C75-3FD9-4783-A8AC-69509451A6CC}" type="presParOf" srcId="{9507574E-CFA1-4B12-8450-1C08F5C40550}" destId="{BA4C1DBA-2A00-46E8-92A5-A585CB21E0E8}" srcOrd="5" destOrd="0" presId="urn:microsoft.com/office/officeart/2005/8/layout/cycle1"/>
    <dgm:cxn modelId="{6082A302-9C61-4208-92BA-6E9E1A38FBBB}" type="presParOf" srcId="{9507574E-CFA1-4B12-8450-1C08F5C40550}" destId="{8D14A473-75C9-4E8D-9471-EB6A16F06A70}" srcOrd="6" destOrd="0" presId="urn:microsoft.com/office/officeart/2005/8/layout/cycle1"/>
    <dgm:cxn modelId="{E4307CAE-700B-435F-B91A-92DAC7FD359A}" type="presParOf" srcId="{9507574E-CFA1-4B12-8450-1C08F5C40550}" destId="{E8310433-76CC-41FF-9929-D6BA54A9AF2A}" srcOrd="7" destOrd="0" presId="urn:microsoft.com/office/officeart/2005/8/layout/cycle1"/>
    <dgm:cxn modelId="{175E7FBC-F205-44E0-B074-7FD198E5B5CD}" type="presParOf" srcId="{9507574E-CFA1-4B12-8450-1C08F5C40550}" destId="{5CDA697A-B41C-406F-BDBA-913C9339E49F}" srcOrd="8" destOrd="0" presId="urn:microsoft.com/office/officeart/2005/8/layout/cycle1"/>
    <dgm:cxn modelId="{23B06147-35DD-4C5B-8B5D-2632E57187DD}" type="presParOf" srcId="{9507574E-CFA1-4B12-8450-1C08F5C40550}" destId="{FF2C9175-36A0-43B9-AA2F-AEE97C1B754D}" srcOrd="9" destOrd="0" presId="urn:microsoft.com/office/officeart/2005/8/layout/cycle1"/>
    <dgm:cxn modelId="{9FD16755-E72E-4617-B78E-329C160F4E13}" type="presParOf" srcId="{9507574E-CFA1-4B12-8450-1C08F5C40550}" destId="{3DC8078E-317F-44C2-BEA6-CFFCFE295DCE}" srcOrd="10" destOrd="0" presId="urn:microsoft.com/office/officeart/2005/8/layout/cycle1"/>
    <dgm:cxn modelId="{15EE2FA8-F9A7-4B14-A849-53523F61E6D0}" type="presParOf" srcId="{9507574E-CFA1-4B12-8450-1C08F5C40550}" destId="{BFF8B002-49C5-4A7B-86A1-15DAEC148F2E}" srcOrd="11" destOrd="0" presId="urn:microsoft.com/office/officeart/2005/8/layout/cycle1"/>
    <dgm:cxn modelId="{BAAFDEE0-AE96-4B78-B450-AC7633C55868}" type="presParOf" srcId="{9507574E-CFA1-4B12-8450-1C08F5C40550}" destId="{836EE487-806C-4E5D-8ECD-200E19E2A285}" srcOrd="12" destOrd="0" presId="urn:microsoft.com/office/officeart/2005/8/layout/cycle1"/>
    <dgm:cxn modelId="{79DC8B74-58FE-4262-8275-8D4335D6BC3C}" type="presParOf" srcId="{9507574E-CFA1-4B12-8450-1C08F5C40550}" destId="{78AC2989-1AE7-462E-A403-3EE66EF133FD}" srcOrd="13" destOrd="0" presId="urn:microsoft.com/office/officeart/2005/8/layout/cycle1"/>
    <dgm:cxn modelId="{2A70362A-CECE-4A70-ACAB-879E83647AE6}" type="presParOf" srcId="{9507574E-CFA1-4B12-8450-1C08F5C40550}" destId="{F2736A74-DCD9-420F-A781-637D597BD9E9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C815F3-CF39-45BD-B16E-ED7D585749C9}">
      <dsp:nvSpPr>
        <dsp:cNvPr id="0" name=""/>
        <dsp:cNvSpPr/>
      </dsp:nvSpPr>
      <dsp:spPr>
        <a:xfrm>
          <a:off x="4104052" y="36947"/>
          <a:ext cx="1237638" cy="1237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Controller receives changes</a:t>
          </a:r>
          <a:endParaRPr lang="en-US" sz="2000" kern="1200" dirty="0"/>
        </a:p>
      </dsp:txBody>
      <dsp:txXfrm>
        <a:off x="4104052" y="36947"/>
        <a:ext cx="1237638" cy="1237638"/>
      </dsp:txXfrm>
    </dsp:sp>
    <dsp:sp modelId="{7D8656B2-D334-438F-A5BF-AEAACAD5394F}">
      <dsp:nvSpPr>
        <dsp:cNvPr id="0" name=""/>
        <dsp:cNvSpPr/>
      </dsp:nvSpPr>
      <dsp:spPr>
        <a:xfrm>
          <a:off x="1186825" y="439"/>
          <a:ext cx="4647634" cy="4647634"/>
        </a:xfrm>
        <a:prstGeom prst="circularArrow">
          <a:avLst>
            <a:gd name="adj1" fmla="val 5193"/>
            <a:gd name="adj2" fmla="val 335373"/>
            <a:gd name="adj3" fmla="val 21295443"/>
            <a:gd name="adj4" fmla="val 19764310"/>
            <a:gd name="adj5" fmla="val 605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117D07-1DE3-46F2-A806-CDBDAFADF922}">
      <dsp:nvSpPr>
        <dsp:cNvPr id="0" name=""/>
        <dsp:cNvSpPr/>
      </dsp:nvSpPr>
      <dsp:spPr>
        <a:xfrm>
          <a:off x="4853250" y="2342743"/>
          <a:ext cx="1237638" cy="1237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Controller receives external stimuli</a:t>
          </a:r>
          <a:endParaRPr lang="en-US" sz="2000" kern="1200" dirty="0"/>
        </a:p>
      </dsp:txBody>
      <dsp:txXfrm>
        <a:off x="4853250" y="2342743"/>
        <a:ext cx="1237638" cy="1237638"/>
      </dsp:txXfrm>
    </dsp:sp>
    <dsp:sp modelId="{BA4C1DBA-2A00-46E8-92A5-A585CB21E0E8}">
      <dsp:nvSpPr>
        <dsp:cNvPr id="0" name=""/>
        <dsp:cNvSpPr/>
      </dsp:nvSpPr>
      <dsp:spPr>
        <a:xfrm>
          <a:off x="1186825" y="439"/>
          <a:ext cx="4647634" cy="4647634"/>
        </a:xfrm>
        <a:prstGeom prst="circularArrow">
          <a:avLst>
            <a:gd name="adj1" fmla="val 5193"/>
            <a:gd name="adj2" fmla="val 335373"/>
            <a:gd name="adj3" fmla="val 4016980"/>
            <a:gd name="adj4" fmla="val 2251338"/>
            <a:gd name="adj5" fmla="val 605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310433-76CC-41FF-9929-D6BA54A9AF2A}">
      <dsp:nvSpPr>
        <dsp:cNvPr id="0" name=""/>
        <dsp:cNvSpPr/>
      </dsp:nvSpPr>
      <dsp:spPr>
        <a:xfrm>
          <a:off x="2891823" y="3767803"/>
          <a:ext cx="1237638" cy="1237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Controller sends commands to model</a:t>
          </a:r>
          <a:endParaRPr lang="en-US" sz="2000" kern="1200" dirty="0"/>
        </a:p>
      </dsp:txBody>
      <dsp:txXfrm>
        <a:off x="2891823" y="3767803"/>
        <a:ext cx="1237638" cy="1237638"/>
      </dsp:txXfrm>
    </dsp:sp>
    <dsp:sp modelId="{5CDA697A-B41C-406F-BDBA-913C9339E49F}">
      <dsp:nvSpPr>
        <dsp:cNvPr id="0" name=""/>
        <dsp:cNvSpPr/>
      </dsp:nvSpPr>
      <dsp:spPr>
        <a:xfrm>
          <a:off x="1186825" y="439"/>
          <a:ext cx="4647634" cy="4647634"/>
        </a:xfrm>
        <a:prstGeom prst="circularArrow">
          <a:avLst>
            <a:gd name="adj1" fmla="val 5193"/>
            <a:gd name="adj2" fmla="val 335373"/>
            <a:gd name="adj3" fmla="val 8213290"/>
            <a:gd name="adj4" fmla="val 6447648"/>
            <a:gd name="adj5" fmla="val 605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C8078E-317F-44C2-BEA6-CFFCFE295DCE}">
      <dsp:nvSpPr>
        <dsp:cNvPr id="0" name=""/>
        <dsp:cNvSpPr/>
      </dsp:nvSpPr>
      <dsp:spPr>
        <a:xfrm>
          <a:off x="930396" y="2342743"/>
          <a:ext cx="1237638" cy="1237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Model responds to commands</a:t>
          </a:r>
          <a:endParaRPr lang="en-US" sz="2000" kern="1200" dirty="0"/>
        </a:p>
      </dsp:txBody>
      <dsp:txXfrm>
        <a:off x="930396" y="2342743"/>
        <a:ext cx="1237638" cy="1237638"/>
      </dsp:txXfrm>
    </dsp:sp>
    <dsp:sp modelId="{BFF8B002-49C5-4A7B-86A1-15DAEC148F2E}">
      <dsp:nvSpPr>
        <dsp:cNvPr id="0" name=""/>
        <dsp:cNvSpPr/>
      </dsp:nvSpPr>
      <dsp:spPr>
        <a:xfrm>
          <a:off x="1186825" y="439"/>
          <a:ext cx="4647634" cy="4647634"/>
        </a:xfrm>
        <a:prstGeom prst="circularArrow">
          <a:avLst>
            <a:gd name="adj1" fmla="val 5193"/>
            <a:gd name="adj2" fmla="val 335373"/>
            <a:gd name="adj3" fmla="val 12300318"/>
            <a:gd name="adj4" fmla="val 10769184"/>
            <a:gd name="adj5" fmla="val 605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AC2989-1AE7-462E-A403-3EE66EF133FD}">
      <dsp:nvSpPr>
        <dsp:cNvPr id="0" name=""/>
        <dsp:cNvSpPr/>
      </dsp:nvSpPr>
      <dsp:spPr>
        <a:xfrm>
          <a:off x="1679595" y="36947"/>
          <a:ext cx="1237638" cy="1237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Model publishes changes</a:t>
          </a:r>
          <a:endParaRPr lang="en-US" sz="2000" kern="1200" dirty="0"/>
        </a:p>
      </dsp:txBody>
      <dsp:txXfrm>
        <a:off x="1679595" y="36947"/>
        <a:ext cx="1237638" cy="1237638"/>
      </dsp:txXfrm>
    </dsp:sp>
    <dsp:sp modelId="{F2736A74-DCD9-420F-A781-637D597BD9E9}">
      <dsp:nvSpPr>
        <dsp:cNvPr id="0" name=""/>
        <dsp:cNvSpPr/>
      </dsp:nvSpPr>
      <dsp:spPr>
        <a:xfrm>
          <a:off x="1186825" y="439"/>
          <a:ext cx="4647634" cy="4647634"/>
        </a:xfrm>
        <a:prstGeom prst="circularArrow">
          <a:avLst>
            <a:gd name="adj1" fmla="val 5193"/>
            <a:gd name="adj2" fmla="val 335373"/>
            <a:gd name="adj3" fmla="val 16867961"/>
            <a:gd name="adj4" fmla="val 15196666"/>
            <a:gd name="adj5" fmla="val 605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40FB3-D950-44D8-9E9B-770B8017B790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49FE6-4479-4536-8B04-082A6E9C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67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49FE6-4479-4536-8B04-082A6E9CD2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52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95DE-0BC4-44D2-B497-85AE29C8FF1E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B1F-5D92-4C06-B76C-4068742BDA67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28B2-9BA1-4E44-B25A-8F58A8EFAAB9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9603-3155-4802-98A5-E68CCB923005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392E-AF67-40E7-8305-DC624DDD0BE2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BCE9-4B4D-49AC-B96E-27F9220F5ECC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0031-BD6D-4C56-AF03-F92F58B2B2E4}" type="datetime1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694F-3B07-472E-9691-97D8F483A5ED}" type="datetime1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EEFF-1208-45CB-99B5-E60510EE4AFE}" type="datetime1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AFC5D-940D-4E8D-95A4-26E2C2F29A25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7E211-4C07-4909-9FC0-BECCD9BCAFEE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25944-7E16-4C76-B58C-B4035A8AEB07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03AB-1024-46C2-B92D-84A14F039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Model-View-Controller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</a:t>
            </a:r>
            <a:r>
              <a:rPr lang="en-US" dirty="0" smtClean="0"/>
              <a:t>12.5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5" name="Picture 4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Views and Controllers are often tightly linked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our examples, Views </a:t>
            </a:r>
            <a:r>
              <a:rPr lang="en-US" dirty="0" smtClean="0"/>
              <a:t>and Controllers are tightly linked</a:t>
            </a:r>
          </a:p>
          <a:p>
            <a:pPr lvl="1"/>
            <a:r>
              <a:rPr lang="en-US" dirty="0" smtClean="0"/>
              <a:t>mouse input is interpreted relative to screen position &amp; the viewer that's running at that screen position. </a:t>
            </a:r>
          </a:p>
          <a:p>
            <a:r>
              <a:rPr lang="en-US" dirty="0" smtClean="0"/>
              <a:t>So we'll treat them together and call them controllers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Note: with other input devices, controllers and viewers may be entirely separate:</a:t>
            </a:r>
          </a:p>
          <a:p>
            <a:pPr lvl="1"/>
            <a:r>
              <a:rPr lang="en-US" dirty="0" smtClean="0"/>
              <a:t>E.g. a flight simulator with a joystick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and Controller are weakly linked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controller is linked to a single model</a:t>
            </a:r>
          </a:p>
          <a:p>
            <a:r>
              <a:rPr lang="en-US" dirty="0" smtClean="0"/>
              <a:t>A model may be linked to many controllers</a:t>
            </a:r>
          </a:p>
          <a:p>
            <a:r>
              <a:rPr lang="en-US" dirty="0" smtClean="0"/>
              <a:t>Model publishes changes in its state to the subscribed controllers.</a:t>
            </a:r>
          </a:p>
          <a:p>
            <a:r>
              <a:rPr lang="en-US" dirty="0" smtClean="0"/>
              <a:t>Each controller responds to its mouse and keyboard inputs by sending commands to the model.</a:t>
            </a:r>
          </a:p>
          <a:p>
            <a:r>
              <a:rPr lang="en-US" dirty="0" smtClean="0"/>
              <a:t>Model may change its state in response to commands it receives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7200" y="1447800"/>
            <a:ext cx="914400" cy="914400"/>
          </a:xfrm>
          <a:prstGeom prst="rect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400" y="3886200"/>
            <a:ext cx="7620000" cy="914400"/>
            <a:chOff x="914400" y="3886200"/>
            <a:chExt cx="7620000" cy="914400"/>
          </a:xfrm>
        </p:grpSpPr>
        <p:sp>
          <p:nvSpPr>
            <p:cNvPr id="3" name="Rectangle 2"/>
            <p:cNvSpPr/>
            <p:nvPr/>
          </p:nvSpPr>
          <p:spPr>
            <a:xfrm>
              <a:off x="914400" y="3886200"/>
              <a:ext cx="1295400" cy="9144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Controller</a:t>
              </a: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22600" y="3886200"/>
              <a:ext cx="1295400" cy="9144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Controller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239000" y="3886200"/>
              <a:ext cx="1295400" cy="9144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Controller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30800" y="3886200"/>
              <a:ext cx="1295400" cy="9144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Controller</a:t>
              </a:r>
              <a:endParaRPr lang="en-US" dirty="0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1257300" y="3124200"/>
            <a:ext cx="696753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</p:cNvCxnSpPr>
          <p:nvPr/>
        </p:nvCxnSpPr>
        <p:spPr>
          <a:xfrm>
            <a:off x="4724400" y="2362200"/>
            <a:ext cx="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3" idx="0"/>
          </p:cNvCxnSpPr>
          <p:nvPr/>
        </p:nvCxnSpPr>
        <p:spPr>
          <a:xfrm>
            <a:off x="1562100" y="3124200"/>
            <a:ext cx="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4" idx="0"/>
          </p:cNvCxnSpPr>
          <p:nvPr/>
        </p:nvCxnSpPr>
        <p:spPr>
          <a:xfrm flipH="1">
            <a:off x="3670300" y="3124200"/>
            <a:ext cx="635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6" idx="0"/>
          </p:cNvCxnSpPr>
          <p:nvPr/>
        </p:nvCxnSpPr>
        <p:spPr>
          <a:xfrm>
            <a:off x="5776913" y="3124200"/>
            <a:ext cx="1587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5" idx="0"/>
          </p:cNvCxnSpPr>
          <p:nvPr/>
        </p:nvCxnSpPr>
        <p:spPr>
          <a:xfrm>
            <a:off x="7886700" y="3124200"/>
            <a:ext cx="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model, many controllers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778500" y="2062480"/>
            <a:ext cx="2539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model publishes changes</a:t>
            </a:r>
            <a:endParaRPr lang="en-US" dirty="0"/>
          </a:p>
        </p:txBody>
      </p:sp>
      <p:sp>
        <p:nvSpPr>
          <p:cNvPr id="44" name="Freeform 43"/>
          <p:cNvSpPr/>
          <p:nvPr/>
        </p:nvSpPr>
        <p:spPr>
          <a:xfrm>
            <a:off x="4785360" y="2255520"/>
            <a:ext cx="965200" cy="640080"/>
          </a:xfrm>
          <a:custGeom>
            <a:avLst/>
            <a:gdLst>
              <a:gd name="connsiteX0" fmla="*/ 965200 w 965200"/>
              <a:gd name="connsiteY0" fmla="*/ 0 h 640080"/>
              <a:gd name="connsiteX1" fmla="*/ 650240 w 965200"/>
              <a:gd name="connsiteY1" fmla="*/ 162560 h 640080"/>
              <a:gd name="connsiteX2" fmla="*/ 538480 w 965200"/>
              <a:gd name="connsiteY2" fmla="*/ 467360 h 640080"/>
              <a:gd name="connsiteX3" fmla="*/ 0 w 965200"/>
              <a:gd name="connsiteY3" fmla="*/ 64008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200" h="640080">
                <a:moveTo>
                  <a:pt x="965200" y="0"/>
                </a:moveTo>
                <a:cubicBezTo>
                  <a:pt x="843280" y="42333"/>
                  <a:pt x="721360" y="84667"/>
                  <a:pt x="650240" y="162560"/>
                </a:cubicBezTo>
                <a:cubicBezTo>
                  <a:pt x="579120" y="240453"/>
                  <a:pt x="646853" y="387773"/>
                  <a:pt x="538480" y="467360"/>
                </a:cubicBezTo>
                <a:cubicBezTo>
                  <a:pt x="430107" y="546947"/>
                  <a:pt x="215053" y="593513"/>
                  <a:pt x="0" y="640080"/>
                </a:cubicBezTo>
              </a:path>
            </a:pathLst>
          </a:cu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136640" y="5588000"/>
            <a:ext cx="287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controllers listen for changes</a:t>
            </a:r>
            <a:endParaRPr lang="en-US" dirty="0"/>
          </a:p>
        </p:txBody>
      </p:sp>
      <p:sp>
        <p:nvSpPr>
          <p:cNvPr id="46" name="Freeform 45"/>
          <p:cNvSpPr/>
          <p:nvPr/>
        </p:nvSpPr>
        <p:spPr>
          <a:xfrm>
            <a:off x="5902960" y="3219027"/>
            <a:ext cx="1358053" cy="2368973"/>
          </a:xfrm>
          <a:custGeom>
            <a:avLst/>
            <a:gdLst>
              <a:gd name="connsiteX0" fmla="*/ 1137920 w 1358053"/>
              <a:gd name="connsiteY0" fmla="*/ 2368973 h 2368973"/>
              <a:gd name="connsiteX1" fmla="*/ 1168400 w 1358053"/>
              <a:gd name="connsiteY1" fmla="*/ 347133 h 2368973"/>
              <a:gd name="connsiteX2" fmla="*/ 0 w 1358053"/>
              <a:gd name="connsiteY2" fmla="*/ 286173 h 236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053" h="2368973">
                <a:moveTo>
                  <a:pt x="1137920" y="2368973"/>
                </a:moveTo>
                <a:cubicBezTo>
                  <a:pt x="1247986" y="1531619"/>
                  <a:pt x="1358053" y="694266"/>
                  <a:pt x="1168400" y="347133"/>
                </a:cubicBezTo>
                <a:cubicBezTo>
                  <a:pt x="978747" y="0"/>
                  <a:pt x="489373" y="143086"/>
                  <a:pt x="0" y="286173"/>
                </a:cubicBezTo>
              </a:path>
            </a:pathLst>
          </a:cu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7200" y="1447800"/>
            <a:ext cx="914400" cy="914400"/>
          </a:xfrm>
          <a:prstGeom prst="rect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22600" y="3886200"/>
            <a:ext cx="1295400" cy="914400"/>
          </a:xfrm>
          <a:prstGeom prst="rect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22600" y="3124200"/>
            <a:ext cx="239848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</p:cNvCxnSpPr>
          <p:nvPr/>
        </p:nvCxnSpPr>
        <p:spPr>
          <a:xfrm>
            <a:off x="4724400" y="2362200"/>
            <a:ext cx="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4" idx="0"/>
          </p:cNvCxnSpPr>
          <p:nvPr/>
        </p:nvCxnSpPr>
        <p:spPr>
          <a:xfrm flipH="1">
            <a:off x="3670300" y="3124200"/>
            <a:ext cx="635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Feedback loop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20686" y="3124200"/>
            <a:ext cx="3915954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2837" y="3385457"/>
            <a:ext cx="2734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controller receives changes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460171" y="4256314"/>
            <a:ext cx="56242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460171" y="4452257"/>
            <a:ext cx="56242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460171" y="4648200"/>
            <a:ext cx="56242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7830" y="3990592"/>
            <a:ext cx="2144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controller receives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input from mouse, keyboard, etc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93174" y="2526268"/>
            <a:ext cx="2539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model publishes changes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4332515" y="1685471"/>
            <a:ext cx="2810328" cy="2948084"/>
          </a:xfrm>
          <a:custGeom>
            <a:avLst/>
            <a:gdLst>
              <a:gd name="connsiteX0" fmla="*/ 0 w 2975429"/>
              <a:gd name="connsiteY0" fmla="*/ 2855685 h 3263899"/>
              <a:gd name="connsiteX1" fmla="*/ 2471057 w 2975429"/>
              <a:gd name="connsiteY1" fmla="*/ 2855685 h 3263899"/>
              <a:gd name="connsiteX2" fmla="*/ 2710543 w 2975429"/>
              <a:gd name="connsiteY2" fmla="*/ 406400 h 3263899"/>
              <a:gd name="connsiteX3" fmla="*/ 881743 w 2975429"/>
              <a:gd name="connsiteY3" fmla="*/ 417285 h 3263899"/>
              <a:gd name="connsiteX0" fmla="*/ 0 w 2771745"/>
              <a:gd name="connsiteY0" fmla="*/ 2647043 h 2975429"/>
              <a:gd name="connsiteX1" fmla="*/ 2471057 w 2771745"/>
              <a:gd name="connsiteY1" fmla="*/ 2647043 h 2975429"/>
              <a:gd name="connsiteX2" fmla="*/ 1804126 w 2771745"/>
              <a:gd name="connsiteY2" fmla="*/ 676729 h 2975429"/>
              <a:gd name="connsiteX3" fmla="*/ 881743 w 2771745"/>
              <a:gd name="connsiteY3" fmla="*/ 208643 h 2975429"/>
              <a:gd name="connsiteX0" fmla="*/ 0 w 2810328"/>
              <a:gd name="connsiteY0" fmla="*/ 2647043 h 2948084"/>
              <a:gd name="connsiteX1" fmla="*/ 2471057 w 2810328"/>
              <a:gd name="connsiteY1" fmla="*/ 2647043 h 2948084"/>
              <a:gd name="connsiteX2" fmla="*/ 2035629 w 2810328"/>
              <a:gd name="connsiteY2" fmla="*/ 840797 h 2948084"/>
              <a:gd name="connsiteX3" fmla="*/ 881743 w 2810328"/>
              <a:gd name="connsiteY3" fmla="*/ 208643 h 294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0328" h="2948084">
                <a:moveTo>
                  <a:pt x="0" y="2647043"/>
                </a:moveTo>
                <a:cubicBezTo>
                  <a:pt x="1009650" y="2851150"/>
                  <a:pt x="2131786" y="2948084"/>
                  <a:pt x="2471057" y="2647043"/>
                </a:cubicBezTo>
                <a:cubicBezTo>
                  <a:pt x="2810328" y="2346002"/>
                  <a:pt x="2300515" y="1247197"/>
                  <a:pt x="2035629" y="840797"/>
                </a:cubicBezTo>
                <a:cubicBezTo>
                  <a:pt x="1770743" y="434397"/>
                  <a:pt x="1663700" y="0"/>
                  <a:pt x="881743" y="208643"/>
                </a:cubicBezTo>
              </a:path>
            </a:pathLst>
          </a:custGeom>
          <a:ln w="9525" cmpd="sng">
            <a:solidFill>
              <a:schemeClr val="tx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030280" y="4001869"/>
            <a:ext cx="2113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controller sends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commands to model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32240" y="1258669"/>
            <a:ext cx="3011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model responds to commands, maybe changing its state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5" grpId="0"/>
      <p:bldP spid="36" grpId="1"/>
      <p:bldP spid="57" grpId="0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Feedback Loop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251857" y="1417638"/>
          <a:ext cx="7021286" cy="5007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look at some code...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13-mvc, look at the files in the following order: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nterfaces.rkt</a:t>
            </a:r>
            <a:endParaRPr lang="en-US" dirty="0" smtClean="0"/>
          </a:p>
          <a:p>
            <a:pPr lvl="1"/>
            <a:r>
              <a:rPr lang="en-US" dirty="0" err="1" smtClean="0"/>
              <a:t>timer.rkt</a:t>
            </a:r>
            <a:endParaRPr lang="en-US" dirty="0" smtClean="0"/>
          </a:p>
          <a:p>
            <a:pPr lvl="1"/>
            <a:r>
              <a:rPr lang="en-US" smtClean="0"/>
              <a:t>slider.rkt</a:t>
            </a:r>
            <a:endParaRPr lang="en-US" dirty="0" smtClean="0"/>
          </a:p>
          <a:p>
            <a:pPr lvl="1"/>
            <a:r>
              <a:rPr lang="en-US" dirty="0" err="1" smtClean="0"/>
              <a:t>world.rkt</a:t>
            </a:r>
            <a:endParaRPr lang="en-US" dirty="0" smtClean="0"/>
          </a:p>
          <a:p>
            <a:pPr lvl="1"/>
            <a:r>
              <a:rPr lang="en-US" dirty="0" err="1" smtClean="0"/>
              <a:t>top.rkt</a:t>
            </a:r>
            <a:endParaRPr lang="en-US" dirty="0" smtClean="0"/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isplay.rkt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Special Bonus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a lecture on the Model-View-Controller architecture, which is widely used for GUI, instrumentation, and other applications.</a:t>
            </a:r>
          </a:p>
          <a:p>
            <a:r>
              <a:rPr lang="en-US" dirty="0" smtClean="0"/>
              <a:t>It hasn’t been part of the course since Spring 2012, but I thought I’d put it up here for anybody who wanted to study it.</a:t>
            </a:r>
          </a:p>
          <a:p>
            <a:r>
              <a:rPr lang="en-US" dirty="0" smtClean="0"/>
              <a:t>This lecture is offered without any guarantees or warranties.  But please feel free to ask questions about it on Piazza.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general, our simulations have 3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Model (something being simulated)</a:t>
            </a:r>
          </a:p>
          <a:p>
            <a:r>
              <a:rPr lang="en-US" dirty="0" smtClean="0"/>
              <a:t>A View  (a way to display some of the information in model)</a:t>
            </a:r>
          </a:p>
          <a:p>
            <a:r>
              <a:rPr lang="en-US" dirty="0" smtClean="0"/>
              <a:t>A Controller (a way to provide inputs to the model, often based on the view)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to separate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part may be complicated  (separation of concerns)</a:t>
            </a:r>
          </a:p>
          <a:p>
            <a:r>
              <a:rPr lang="en-US" dirty="0" smtClean="0"/>
              <a:t>Model shouldn't care about how it is displayed</a:t>
            </a:r>
          </a:p>
          <a:p>
            <a:r>
              <a:rPr lang="en-US" dirty="0" smtClean="0"/>
              <a:t>May have several viewers and controllers</a:t>
            </a:r>
          </a:p>
          <a:p>
            <a:r>
              <a:rPr lang="en-US" dirty="0" smtClean="0"/>
              <a:t>Model and viewer may be running at different rates</a:t>
            </a:r>
          </a:p>
          <a:p>
            <a:r>
              <a:rPr lang="en-US" dirty="0" smtClean="0"/>
              <a:t>Clarify interface between controller and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multiple viewers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Imagine: some temperature is being monitored/</a:t>
            </a:r>
            <a:r>
              <a:rPr lang="en-US" dirty="0" err="1" smtClean="0"/>
              <a:t>modelled</a:t>
            </a:r>
            <a:r>
              <a:rPr lang="en-US" dirty="0" smtClean="0"/>
              <a:t>/controlled</a:t>
            </a:r>
          </a:p>
          <a:p>
            <a:r>
              <a:rPr lang="en-US" dirty="0" smtClean="0"/>
              <a:t>Multiple viewers:</a:t>
            </a:r>
          </a:p>
          <a:p>
            <a:pPr lvl="1"/>
            <a:r>
              <a:rPr lang="en-US" dirty="0" smtClean="0"/>
              <a:t>display in Celsius   </a:t>
            </a:r>
          </a:p>
          <a:p>
            <a:pPr lvl="1"/>
            <a:r>
              <a:rPr lang="en-US" dirty="0" smtClean="0"/>
              <a:t>display in Fahrenheit</a:t>
            </a:r>
          </a:p>
          <a:p>
            <a:pPr lvl="1"/>
            <a:r>
              <a:rPr lang="en-US" dirty="0" smtClean="0"/>
              <a:t>display on a slider</a:t>
            </a:r>
          </a:p>
          <a:p>
            <a:r>
              <a:rPr lang="en-US" dirty="0" smtClean="0"/>
              <a:t>May want to change/add viewers dynamically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Flight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Model: at each instant, calculates new state of  the airplane (airspeed, altitude, attitude, etc., based on current airspeed, etc., and position of control surfaces</a:t>
            </a:r>
          </a:p>
          <a:p>
            <a:r>
              <a:rPr lang="en-US" dirty="0" smtClean="0"/>
              <a:t>View #1: digital airspeed indicator</a:t>
            </a:r>
          </a:p>
          <a:p>
            <a:r>
              <a:rPr lang="en-US" dirty="0" smtClean="0"/>
              <a:t>View #2: analog (dial) airspeed indicator</a:t>
            </a:r>
          </a:p>
          <a:p>
            <a:r>
              <a:rPr lang="en-US" dirty="0" smtClean="0"/>
              <a:t>Controller #1: pilot controls (arrow keys)</a:t>
            </a:r>
          </a:p>
          <a:p>
            <a:r>
              <a:rPr lang="en-US" dirty="0" smtClean="0"/>
              <a:t>Controller #2: copilot controls (mouse)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Flight Simulator (cont'd)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Controllers send messages to model</a:t>
            </a:r>
          </a:p>
          <a:p>
            <a:r>
              <a:rPr lang="en-US" dirty="0" smtClean="0"/>
              <a:t>Model publishes changes in airspeed, displays subscribe</a:t>
            </a:r>
          </a:p>
          <a:p>
            <a:r>
              <a:rPr lang="en-US" dirty="0" smtClean="0"/>
              <a:t>So model doesn't need to know about controllers or views </a:t>
            </a:r>
            <a:r>
              <a:rPr lang="en-US" dirty="0" smtClean="0"/>
              <a:t>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current architecture has these all mixed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</a:t>
            </a:r>
            <a:r>
              <a:rPr lang="en-US" dirty="0" err="1" smtClean="0"/>
              <a:t>WorldObj</a:t>
            </a:r>
            <a:r>
              <a:rPr lang="en-US" dirty="0" smtClean="0"/>
              <a:t>&lt;%&gt; or </a:t>
            </a:r>
            <a:r>
              <a:rPr lang="en-US" dirty="0" err="1" smtClean="0"/>
              <a:t>StatefulWorldObj</a:t>
            </a:r>
            <a:r>
              <a:rPr lang="en-US" dirty="0" smtClean="0"/>
              <a:t>&lt;%&gt; is responsible for all 3 aspects:</a:t>
            </a:r>
          </a:p>
          <a:p>
            <a:pPr lvl="1"/>
            <a:r>
              <a:rPr lang="en-US" dirty="0" smtClean="0"/>
              <a:t>on-tick  (Model)</a:t>
            </a:r>
          </a:p>
          <a:p>
            <a:pPr lvl="1"/>
            <a:r>
              <a:rPr lang="en-US" dirty="0" smtClean="0"/>
              <a:t>add-to-scene (View)</a:t>
            </a:r>
          </a:p>
          <a:p>
            <a:pPr lvl="1"/>
            <a:r>
              <a:rPr lang="en-US" dirty="0" smtClean="0"/>
              <a:t>on-mouse, on-key  (Controller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What can we do about this?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Instead: MVC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a simulation into:</a:t>
            </a:r>
          </a:p>
          <a:p>
            <a:pPr lvl="1"/>
            <a:r>
              <a:rPr lang="en-US" dirty="0" smtClean="0"/>
              <a:t>Model: the part that actually simulates the system in question</a:t>
            </a:r>
          </a:p>
          <a:p>
            <a:pPr lvl="1"/>
            <a:r>
              <a:rPr lang="en-US" dirty="0" smtClean="0"/>
              <a:t>View: the part that displays the state of the system</a:t>
            </a:r>
          </a:p>
          <a:p>
            <a:pPr lvl="1"/>
            <a:r>
              <a:rPr lang="en-US" dirty="0" smtClean="0"/>
              <a:t>Controller: the part that takes user input and transmits it to the model</a:t>
            </a:r>
          </a:p>
          <a:p>
            <a:r>
              <a:rPr lang="en-US" dirty="0" smtClean="0"/>
              <a:t>[</a:t>
            </a:r>
            <a:r>
              <a:rPr lang="en-US" dirty="0" smtClean="0"/>
              <a:t>Demo: run 13-mvc/</a:t>
            </a:r>
            <a:r>
              <a:rPr lang="en-US" dirty="0" err="1" smtClean="0"/>
              <a:t>top.rkt</a:t>
            </a:r>
            <a:r>
              <a:rPr lang="en-US" dirty="0" smtClean="0"/>
              <a:t> in the examples file.]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03AB-1024-46C2-B92D-84A14F03925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665</Words>
  <Application>Microsoft Office PowerPoint</Application>
  <PresentationFormat>On-screen Show (4:3)</PresentationFormat>
  <Paragraphs>109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Helvetica Neue</vt:lpstr>
      <vt:lpstr>Office Theme</vt:lpstr>
      <vt:lpstr>Model-View-Controller Architecture</vt:lpstr>
      <vt:lpstr>Special Bonus Lecture</vt:lpstr>
      <vt:lpstr>In general, our simulations have 3 parts</vt:lpstr>
      <vt:lpstr>Helpful to separate these</vt:lpstr>
      <vt:lpstr>Example: multiple viewers</vt:lpstr>
      <vt:lpstr>Example: Flight simulator</vt:lpstr>
      <vt:lpstr>Flight Simulator (cont'd)</vt:lpstr>
      <vt:lpstr>Our current architecture has these all mixed together</vt:lpstr>
      <vt:lpstr>Instead: MVC architecture</vt:lpstr>
      <vt:lpstr>Views and Controllers are often tightly linked</vt:lpstr>
      <vt:lpstr>Model and Controller are weakly linked</vt:lpstr>
      <vt:lpstr>One model, many controllers</vt:lpstr>
      <vt:lpstr>MVC Feedback loop</vt:lpstr>
      <vt:lpstr>MVC Feedback Loop</vt:lpstr>
      <vt:lpstr>Let's look at some code...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Closures and Delegates</dc:title>
  <dc:creator>Mitchell Wand</dc:creator>
  <cp:lastModifiedBy>Mitchell Wand</cp:lastModifiedBy>
  <cp:revision>19</cp:revision>
  <dcterms:created xsi:type="dcterms:W3CDTF">2011-11-29T22:54:49Z</dcterms:created>
  <dcterms:modified xsi:type="dcterms:W3CDTF">2014-11-19T21:44:50Z</dcterms:modified>
</cp:coreProperties>
</file>